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  <p:sldMasterId id="2147483696" r:id="rId3"/>
    <p:sldMasterId id="2147483684" r:id="rId4"/>
  </p:sldMasterIdLst>
  <p:notesMasterIdLst>
    <p:notesMasterId r:id="rId18"/>
  </p:notesMasterIdLst>
  <p:handoutMasterIdLst>
    <p:handoutMasterId r:id="rId19"/>
  </p:handoutMasterIdLst>
  <p:sldIdLst>
    <p:sldId id="257" r:id="rId5"/>
    <p:sldId id="291" r:id="rId6"/>
    <p:sldId id="292" r:id="rId7"/>
    <p:sldId id="293" r:id="rId8"/>
    <p:sldId id="285" r:id="rId9"/>
    <p:sldId id="294" r:id="rId10"/>
    <p:sldId id="295" r:id="rId11"/>
    <p:sldId id="296" r:id="rId12"/>
    <p:sldId id="297" r:id="rId13"/>
    <p:sldId id="299" r:id="rId14"/>
    <p:sldId id="298" r:id="rId15"/>
    <p:sldId id="300" r:id="rId16"/>
    <p:sldId id="283" r:id="rId1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54"/>
    <p:restoredTop sz="86463"/>
  </p:normalViewPr>
  <p:slideViewPr>
    <p:cSldViewPr snapToGrid="0" snapToObjects="1">
      <p:cViewPr varScale="1">
        <p:scale>
          <a:sx n="95" d="100"/>
          <a:sy n="95" d="100"/>
        </p:scale>
        <p:origin x="140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9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1C8AE7A0-EC42-954A-A0D5-14896941F29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DFE6EF0C-AAB6-E24F-B7AB-F35C74C9D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00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95EFD5C0-1E27-3D48-81DF-AE5437902E80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40481FD2-6A4F-EA47-B2E6-72E17781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7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81FD2-6A4F-EA47-B2E6-72E1778101E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74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81FD2-6A4F-EA47-B2E6-72E1778101E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67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57C2-11B1-F44A-B30E-C8A2C3F7C39B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C3F-AD62-F348-8A77-2D5C78CF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291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57C2-11B1-F44A-B30E-C8A2C3F7C39B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C3F-AD62-F348-8A77-2D5C78CF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91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57C2-11B1-F44A-B30E-C8A2C3F7C39B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C3F-AD62-F348-8A77-2D5C78CF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51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CE4E30C-331C-AF45-9AE5-5E7CE99DEC43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D0540F0-4D26-DD43-BFA6-25E03F6EB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55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CE4E30C-331C-AF45-9AE5-5E7CE99DEC43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D0540F0-4D26-DD43-BFA6-25E03F6EB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2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CE4E30C-331C-AF45-9AE5-5E7CE99DEC43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D0540F0-4D26-DD43-BFA6-25E03F6EB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86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CE4E30C-331C-AF45-9AE5-5E7CE99DEC43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D0540F0-4D26-DD43-BFA6-25E03F6EB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2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CE4E30C-331C-AF45-9AE5-5E7CE99DEC43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D0540F0-4D26-DD43-BFA6-25E03F6EB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22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CE4E30C-331C-AF45-9AE5-5E7CE99DEC43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D0540F0-4D26-DD43-BFA6-25E03F6EB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13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CE4E30C-331C-AF45-9AE5-5E7CE99DEC43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D0540F0-4D26-DD43-BFA6-25E03F6EB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81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CE4E30C-331C-AF45-9AE5-5E7CE99DEC43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D0540F0-4D26-DD43-BFA6-25E03F6EB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0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57C2-11B1-F44A-B30E-C8A2C3F7C39B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C3F-AD62-F348-8A77-2D5C78CF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70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CE4E30C-331C-AF45-9AE5-5E7CE99DEC43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D0540F0-4D26-DD43-BFA6-25E03F6EB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563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CE4E30C-331C-AF45-9AE5-5E7CE99DEC43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D0540F0-4D26-DD43-BFA6-25E03F6EB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485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CE4E30C-331C-AF45-9AE5-5E7CE99DEC43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D0540F0-4D26-DD43-BFA6-25E03F6EB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90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1E30532-DD8C-2F41-B734-5D86A5EB3911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6E570A7-6CE6-CA4B-A62D-AFFC7374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810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067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1E30532-DD8C-2F41-B734-5D86A5EB3911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6E570A7-6CE6-CA4B-A62D-AFFC7374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084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1E30532-DD8C-2F41-B734-5D86A5EB3911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6E570A7-6CE6-CA4B-A62D-AFFC7374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34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067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1E30532-DD8C-2F41-B734-5D86A5EB3911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6E570A7-6CE6-CA4B-A62D-AFFC7374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848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1E30532-DD8C-2F41-B734-5D86A5EB3911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6E570A7-6CE6-CA4B-A62D-AFFC7374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476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067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1E30532-DD8C-2F41-B734-5D86A5EB3911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6E570A7-6CE6-CA4B-A62D-AFFC7374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889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1E30532-DD8C-2F41-B734-5D86A5EB3911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6E570A7-6CE6-CA4B-A62D-AFFC7374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57C2-11B1-F44A-B30E-C8A2C3F7C39B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C3F-AD62-F348-8A77-2D5C78CF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143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1E30532-DD8C-2F41-B734-5D86A5EB3911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6E570A7-6CE6-CA4B-A62D-AFFC7374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585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1E30532-DD8C-2F41-B734-5D86A5EB3911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6E570A7-6CE6-CA4B-A62D-AFFC7374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55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067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1E30532-DD8C-2F41-B734-5D86A5EB3911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6E570A7-6CE6-CA4B-A62D-AFFC7374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947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1E30532-DD8C-2F41-B734-5D86A5EB3911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6E570A7-6CE6-CA4B-A62D-AFFC7374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358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9A48FF4-282A-4F48-99ED-579543D14EED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91A5BFC-B0EA-FC4B-8B9E-92E30F944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683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167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9A48FF4-282A-4F48-99ED-579543D14EED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91A5BFC-B0EA-FC4B-8B9E-92E30F944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668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9A48FF4-282A-4F48-99ED-579543D14EED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91A5BFC-B0EA-FC4B-8B9E-92E30F944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99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167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9A48FF4-282A-4F48-99ED-579543D14EED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91A5BFC-B0EA-FC4B-8B9E-92E30F944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865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9A48FF4-282A-4F48-99ED-579543D14EED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91A5BFC-B0EA-FC4B-8B9E-92E30F944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34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167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9A48FF4-282A-4F48-99ED-579543D14EED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91A5BFC-B0EA-FC4B-8B9E-92E30F944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6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57C2-11B1-F44A-B30E-C8A2C3F7C39B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C3F-AD62-F348-8A77-2D5C78CF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729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9A48FF4-282A-4F48-99ED-579543D14EED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91A5BFC-B0EA-FC4B-8B9E-92E30F944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030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9A48FF4-282A-4F48-99ED-579543D14EED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91A5BFC-B0EA-FC4B-8B9E-92E30F944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2413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9A48FF4-282A-4F48-99ED-579543D14EED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91A5BFC-B0EA-FC4B-8B9E-92E30F944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421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167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9A48FF4-282A-4F48-99ED-579543D14EED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91A5BFC-B0EA-FC4B-8B9E-92E30F944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0521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9A48FF4-282A-4F48-99ED-579543D14EED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91A5BFC-B0EA-FC4B-8B9E-92E30F944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7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57C2-11B1-F44A-B30E-C8A2C3F7C39B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C3F-AD62-F348-8A77-2D5C78CF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57C2-11B1-F44A-B30E-C8A2C3F7C39B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C3F-AD62-F348-8A77-2D5C78CF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1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57C2-11B1-F44A-B30E-C8A2C3F7C39B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C3F-AD62-F348-8A77-2D5C78CF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2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57C2-11B1-F44A-B30E-C8A2C3F7C39B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C3F-AD62-F348-8A77-2D5C78CF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70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57C2-11B1-F44A-B30E-C8A2C3F7C39B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C3F-AD62-F348-8A77-2D5C78CF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70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E57C2-11B1-F44A-B30E-C8A2C3F7C39B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E8C3F-AD62-F348-8A77-2D5C78CF60E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085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94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3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78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as.illinois.edu/system/files/inline-files/LAS%20Syllabi%20Requirements_1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las.illinois.edu/faculty/curricula" TargetMode="External"/><Relationship Id="rId5" Type="http://schemas.openxmlformats.org/officeDocument/2006/relationships/hyperlink" Target="https://las.illinois.edu/faculty/courses" TargetMode="External"/><Relationship Id="rId4" Type="http://schemas.openxmlformats.org/officeDocument/2006/relationships/hyperlink" Target="https://las.illinois.edu/system/files/inline-files/Checklist%20for%20LAS%20Syllabi%20%28LAS%20CC%29_0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rovost.illinois.edu/policies/policies/courses/proposing-new-course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las.illinois.edu/faculty/curricula" TargetMode="External"/><Relationship Id="rId5" Type="http://schemas.openxmlformats.org/officeDocument/2006/relationships/hyperlink" Target="https://provost.illinois.edu/education-1/courses-programs/" TargetMode="External"/><Relationship Id="rId4" Type="http://schemas.openxmlformats.org/officeDocument/2006/relationships/hyperlink" Target="https://provost.illinois.edu/education-1/courses-programs/guidelines-for-new-or-revised-program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bmckown1@illinois.edu" TargetMode="External"/><Relationship Id="rId2" Type="http://schemas.openxmlformats.org/officeDocument/2006/relationships/hyperlink" Target="mailto:sdownie@illinois.edu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2843" y="1725131"/>
            <a:ext cx="788913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>
                    <a:lumMod val="95000"/>
                  </a:schemeClr>
                </a:solidFill>
              </a:rPr>
              <a:t>Curriculum and Course Development in the College of LAS</a:t>
            </a:r>
          </a:p>
          <a:p>
            <a:pPr algn="ctr"/>
            <a:endParaRPr lang="en-US" sz="4000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Stephen R. Downie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Associate Dean for Curricula and Academic Policy</a:t>
            </a:r>
          </a:p>
        </p:txBody>
      </p:sp>
    </p:spTree>
    <p:extLst>
      <p:ext uri="{BB962C8B-B14F-4D97-AF65-F5344CB8AC3E}">
        <p14:creationId xmlns:p14="http://schemas.microsoft.com/office/powerpoint/2010/main" val="629365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2086893"/>
            <a:ext cx="8541657" cy="3131283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Highlights a narrower field than concentration or a minor; generally most appropriate for students across a variety of majors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3-4 courses (one core course) and 9-15 hours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Reviewed and approved by LAS CCC only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33175"/>
            <a:ext cx="8249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Undergraduate Certificate Review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404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1" y="1526189"/>
            <a:ext cx="7900988" cy="4531458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Requirements for LAS Course Syllabi</a:t>
            </a:r>
          </a:p>
          <a:p>
            <a:pPr algn="l"/>
            <a:r>
              <a:rPr lang="en-US" sz="2000" dirty="0">
                <a:hlinkClick r:id="rId3"/>
              </a:rPr>
              <a:t>https://las.illinois.edu/system/files/inline-files/LAS%20Syllabi%20Requirements_1.pdf</a:t>
            </a:r>
            <a:endParaRPr lang="en-US" sz="2000" dirty="0"/>
          </a:p>
          <a:p>
            <a:pPr algn="l"/>
            <a:endParaRPr lang="en-US" sz="2000" dirty="0"/>
          </a:p>
          <a:p>
            <a:pPr algn="l"/>
            <a:r>
              <a:rPr lang="en-US" sz="2800" dirty="0"/>
              <a:t>Checklist for LAS Course Syllabi</a:t>
            </a:r>
          </a:p>
          <a:p>
            <a:pPr algn="l"/>
            <a:r>
              <a:rPr lang="en-US" sz="2000" dirty="0">
                <a:hlinkClick r:id="rId4"/>
              </a:rPr>
              <a:t>https://las.illinois.edu/system/files/inline-files/Checklist%20for%20LAS%20Syllabi%20%28LAS%20CC%29_0.pdf</a:t>
            </a:r>
            <a:endParaRPr lang="en-US" sz="2000" dirty="0"/>
          </a:p>
          <a:p>
            <a:pPr algn="l"/>
            <a:endParaRPr lang="en-US" sz="2000" dirty="0"/>
          </a:p>
          <a:p>
            <a:pPr indent="-57150" algn="l"/>
            <a:r>
              <a:rPr lang="en-US" sz="2800" dirty="0"/>
              <a:t>Approval Processes for LAS Courses and Curricula</a:t>
            </a:r>
          </a:p>
          <a:p>
            <a:pPr indent="-57150" algn="l"/>
            <a:r>
              <a:rPr lang="en-US" sz="2000" dirty="0">
                <a:hlinkClick r:id="rId5"/>
              </a:rPr>
              <a:t>https://las.illinois.edu/faculty/courses</a:t>
            </a:r>
            <a:endParaRPr lang="en-US" sz="2000" dirty="0"/>
          </a:p>
          <a:p>
            <a:pPr indent="-57150" algn="l"/>
            <a:r>
              <a:rPr lang="en-US" sz="2000" dirty="0">
                <a:hlinkClick r:id="rId6"/>
              </a:rPr>
              <a:t>https://las.illinois.edu/faculty/curricula</a:t>
            </a:r>
            <a:endParaRPr lang="en-US" sz="20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175"/>
            <a:ext cx="8249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Resources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967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1506" y="1360434"/>
            <a:ext cx="7900988" cy="4855533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Office of the Provost Guidelines on Proposing New Courses</a:t>
            </a:r>
          </a:p>
          <a:p>
            <a:pPr lvl="1" algn="l"/>
            <a:r>
              <a:rPr lang="en-US" dirty="0">
                <a:hlinkClick r:id="rId3"/>
              </a:rPr>
              <a:t>http://provost.illinois.edu/policies/policies/courses/proposing-new-courses/</a:t>
            </a:r>
            <a:endParaRPr lang="en-US" dirty="0"/>
          </a:p>
          <a:p>
            <a:pPr lvl="1" algn="l"/>
            <a:endParaRPr lang="en-US" sz="1200" dirty="0"/>
          </a:p>
          <a:p>
            <a:pPr algn="l"/>
            <a:r>
              <a:rPr lang="en-US" sz="2800" dirty="0"/>
              <a:t>Office of the Provost’s Guidelines for New or Revised Programs</a:t>
            </a:r>
          </a:p>
          <a:p>
            <a:pPr lvl="1" algn="l"/>
            <a:r>
              <a:rPr lang="en-US" dirty="0">
                <a:hlinkClick r:id="rId4"/>
              </a:rPr>
              <a:t>https://provost.illinois.edu/education-1/courses-programs/guidelines-for-new-or-revised-programs/</a:t>
            </a:r>
            <a:endParaRPr lang="en-US" dirty="0"/>
          </a:p>
          <a:p>
            <a:pPr lvl="1" algn="l"/>
            <a:endParaRPr lang="en-US" sz="1200" dirty="0"/>
          </a:p>
          <a:p>
            <a:pPr algn="l"/>
            <a:r>
              <a:rPr lang="en-US" sz="2800" dirty="0"/>
              <a:t>Office of the Provost’s Courses and Programs</a:t>
            </a:r>
          </a:p>
          <a:p>
            <a:pPr lvl="1" algn="l"/>
            <a:r>
              <a:rPr lang="en-US" dirty="0">
                <a:hlinkClick r:id="rId5"/>
              </a:rPr>
              <a:t>https://provost.illinois.edu/education-1/courses-programs/</a:t>
            </a:r>
            <a:endParaRPr lang="en-US" dirty="0"/>
          </a:p>
          <a:p>
            <a:pPr algn="l"/>
            <a:endParaRPr lang="en-US" sz="1600" dirty="0"/>
          </a:p>
          <a:p>
            <a:pPr algn="l"/>
            <a:endParaRPr lang="en-US" sz="1600" dirty="0"/>
          </a:p>
          <a:p>
            <a:pPr lvl="1" algn="l"/>
            <a:endParaRPr lang="en-US" sz="1200" dirty="0">
              <a:hlinkClick r:id="rId6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33175"/>
            <a:ext cx="8249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Resources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88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669" y="1409487"/>
            <a:ext cx="8488110" cy="4519825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Stephen R. Downie </a:t>
            </a:r>
          </a:p>
          <a:p>
            <a:pPr algn="l"/>
            <a:r>
              <a:rPr lang="en-US" sz="2800" dirty="0"/>
              <a:t>Associate Dean for Curricula and Academic Policy, </a:t>
            </a:r>
            <a:r>
              <a:rPr lang="en-US" sz="2800" dirty="0">
                <a:hlinkClick r:id="rId2"/>
              </a:rPr>
              <a:t>sdownie@illinois.edu</a:t>
            </a:r>
            <a:endParaRPr lang="en-US" sz="2800" dirty="0"/>
          </a:p>
          <a:p>
            <a:pPr algn="l"/>
            <a:endParaRPr lang="en-US" sz="1600" dirty="0"/>
          </a:p>
          <a:p>
            <a:pPr algn="l"/>
            <a:r>
              <a:rPr lang="en-US" sz="2800" b="1" dirty="0"/>
              <a:t>Beth </a:t>
            </a:r>
            <a:r>
              <a:rPr lang="en-US" sz="2800" b="1" dirty="0" err="1"/>
              <a:t>McKown</a:t>
            </a:r>
            <a:r>
              <a:rPr lang="en-US" sz="2800" b="1" dirty="0"/>
              <a:t> </a:t>
            </a:r>
          </a:p>
          <a:p>
            <a:pPr algn="l"/>
            <a:r>
              <a:rPr lang="en-US" sz="2800" dirty="0"/>
              <a:t>Extra Help Office Specialist, </a:t>
            </a:r>
            <a:r>
              <a:rPr lang="en-US" sz="2800" dirty="0">
                <a:hlinkClick r:id="rId3"/>
              </a:rPr>
              <a:t>bmckown1@illinois.edu</a:t>
            </a:r>
            <a:endParaRPr lang="en-US" sz="2800" dirty="0"/>
          </a:p>
          <a:p>
            <a:pPr algn="l"/>
            <a:endParaRPr lang="en-US" sz="1600" dirty="0"/>
          </a:p>
          <a:p>
            <a:pPr algn="l"/>
            <a:r>
              <a:rPr lang="en-US" sz="2800" b="1" dirty="0"/>
              <a:t>TBD </a:t>
            </a:r>
          </a:p>
          <a:p>
            <a:pPr algn="l"/>
            <a:r>
              <a:rPr lang="en-US" sz="2800" dirty="0"/>
              <a:t>Assistant Director, search conducted Fall 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6345" y="533320"/>
            <a:ext cx="78947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43242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826335"/>
            <a:ext cx="8541657" cy="4057113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Standing committee of the College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Faculty members serve staggered two-year terms and represent the 8 LAS electoral groups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Includes four additional members (undergrad student, grad student, academic professional, specialized faculty) with full voting rights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LAS Associate Dean for Curricula and Academic Policy leads committee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33175"/>
            <a:ext cx="8249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LAS Courses and Curricula Committee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58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806477"/>
            <a:ext cx="8770257" cy="4057113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Meets approximately every two weeks throughout the semester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Reviews all new and revised LAS courses (including those submitted for General Education credit) and new LAS programs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Agenda and materials are made available in Box one week prior to each meeting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33175"/>
            <a:ext cx="8249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LAS Courses and Curricula Committee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088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640" y="1663597"/>
            <a:ext cx="8541657" cy="4322861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Some items to consider when reviewing proposals: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Is the course described clearly?  Does it follow the required guidelines for the Academic Catalog?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Is there overlap with other courses on campus?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Is the level/credit appropriate given the course workload?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Does the course syllabus follow Office of the Provost and LAS required guidelines?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Are students graded using multiple measures?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33175"/>
            <a:ext cx="8249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Course Review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127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1410319"/>
            <a:ext cx="8541657" cy="88162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Designed with student and faculty audiences in mind, and includes specific accreditation requirements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335" y="540742"/>
            <a:ext cx="8249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LAS Course Syllabus Requirements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A95247-5DAE-DB49-9B43-7C0F2928A9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739" y="2291940"/>
            <a:ext cx="7087650" cy="424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218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4" y="2163669"/>
            <a:ext cx="7963301" cy="4057113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Committee Actions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Approve (with majority decision)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Approve with revisions (typically minor)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Reexamine the course proposal and/or syllabus once revisions have been made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33175"/>
            <a:ext cx="8249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Course Review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256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460" y="1477861"/>
            <a:ext cx="8541657" cy="4651477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After CCC review: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100-, 200-, and 300-level courses are forwarded to the Office of the Provost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Courses proposed for General Education credit are also reviewed by the LAS General Education Committee and, once approved by campus, the General Education Board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400- and 500-level courses that award graduate credit are forwarded to the Graduate College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33175"/>
            <a:ext cx="8249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Course Review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693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171" y="1494245"/>
            <a:ext cx="8541657" cy="4622901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Units submit proposals for new programs using the CIM-P system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LAS CCC evaluates the proposal on its academic merits.  Does it follow required LAS and campus guidelines?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LAS Dean’s Cabinet reviews for fiscal implications (if any)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New programs are also reviewed by the LAS Executive Committee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33175"/>
            <a:ext cx="8249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Curricula Review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945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806477"/>
            <a:ext cx="8541657" cy="4057113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Once approved, graduate curricula are sent to the Graduate College; all others are sent to the Office of the Provost for submittal to the Senate Educational Policy Committee (EPC)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EPC conducts its review; upon approval, proposal is presented to the Academic Senate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After Senate approval, Board of Trustees and IBHE approvals are required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33175"/>
            <a:ext cx="8249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Curricula Review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25226"/>
      </p:ext>
    </p:extLst>
  </p:cSld>
  <p:clrMapOvr>
    <a:masterClrMapping/>
  </p:clrMapOvr>
</p:sld>
</file>

<file path=ppt/theme/theme1.xml><?xml version="1.0" encoding="utf-8"?>
<a:theme xmlns:a="http://schemas.openxmlformats.org/drawingml/2006/main" name="PPT_Aug2017_tem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2017_temp" id="{6AE9F106-40BD-4C44-A63A-30F1CFAB90AA}" vid="{127E82BD-0704-CD45-B269-86DE260C8D8C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2017_temp" id="{6AE9F106-40BD-4C44-A63A-30F1CFAB90AA}" vid="{04A3650B-5E4F-1945-B59A-B87D1EF67A76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2017_temp" id="{6AE9F106-40BD-4C44-A63A-30F1CFAB90AA}" vid="{CF8F02A7-2EF4-6240-A60C-CDAFD33832BC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2017_temp" id="{6AE9F106-40BD-4C44-A63A-30F1CFAB90AA}" vid="{DC597FAB-8BC7-E047-9E3D-15B08245BB28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PPT_Aug2017_temp</Template>
  <TotalTime>1180</TotalTime>
  <Words>654</Words>
  <Application>Microsoft Office PowerPoint</Application>
  <PresentationFormat>On-screen Show (4:3)</PresentationFormat>
  <Paragraphs>79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PPT_Aug2017_temp</vt:lpstr>
      <vt:lpstr>Custom Design</vt:lpstr>
      <vt:lpstr>2_Custom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bradp</dc:creator>
  <cp:lastModifiedBy>Miller, Donna K</cp:lastModifiedBy>
  <cp:revision>154</cp:revision>
  <cp:lastPrinted>2024-09-03T14:15:31Z</cp:lastPrinted>
  <dcterms:created xsi:type="dcterms:W3CDTF">2017-08-28T21:27:07Z</dcterms:created>
  <dcterms:modified xsi:type="dcterms:W3CDTF">2024-09-04T14:45:08Z</dcterms:modified>
</cp:coreProperties>
</file>